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82" r:id="rId3"/>
    <p:sldId id="322" r:id="rId4"/>
    <p:sldId id="285" r:id="rId5"/>
    <p:sldId id="314" r:id="rId6"/>
    <p:sldId id="323" r:id="rId7"/>
    <p:sldId id="324" r:id="rId8"/>
    <p:sldId id="284" r:id="rId9"/>
    <p:sldId id="289" r:id="rId10"/>
    <p:sldId id="290" r:id="rId11"/>
    <p:sldId id="291" r:id="rId12"/>
    <p:sldId id="293" r:id="rId13"/>
    <p:sldId id="295" r:id="rId14"/>
    <p:sldId id="296" r:id="rId15"/>
    <p:sldId id="299" r:id="rId16"/>
    <p:sldId id="318" r:id="rId17"/>
    <p:sldId id="298" r:id="rId18"/>
    <p:sldId id="297" r:id="rId19"/>
    <p:sldId id="319" r:id="rId20"/>
    <p:sldId id="302" r:id="rId21"/>
    <p:sldId id="303" r:id="rId22"/>
    <p:sldId id="309" r:id="rId23"/>
    <p:sldId id="308" r:id="rId24"/>
    <p:sldId id="320" r:id="rId25"/>
    <p:sldId id="307" r:id="rId26"/>
    <p:sldId id="306" r:id="rId27"/>
    <p:sldId id="305" r:id="rId28"/>
    <p:sldId id="304" r:id="rId29"/>
    <p:sldId id="321" r:id="rId30"/>
    <p:sldId id="312" r:id="rId31"/>
    <p:sldId id="287" r:id="rId3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1871"/>
    <a:srgbClr val="0426B4"/>
    <a:srgbClr val="4D4D4D"/>
    <a:srgbClr val="777777"/>
    <a:srgbClr val="010C3D"/>
    <a:srgbClr val="B92D14"/>
    <a:srgbClr val="16B1FE"/>
    <a:srgbClr val="22B5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08" autoAdjust="0"/>
    <p:restoredTop sz="95596" autoAdjust="0"/>
  </p:normalViewPr>
  <p:slideViewPr>
    <p:cSldViewPr>
      <p:cViewPr>
        <p:scale>
          <a:sx n="70" d="100"/>
          <a:sy n="70" d="100"/>
        </p:scale>
        <p:origin x="-1260" y="-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ru-RU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4F7D22-78F3-4C8B-A64F-645CAA3E784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637191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1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10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11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12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13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14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15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16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17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18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19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2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20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21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22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23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24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25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26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27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28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29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3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30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31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4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5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6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7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8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D2387C-8F15-4120-B9C8-ABA892863C2D}" type="slidenum">
              <a:rPr lang="en-US" altLang="ru-RU"/>
              <a:pPr/>
              <a:t>9</a:t>
            </a:fld>
            <a:endParaRPr lang="en-US" altLang="ru-RU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67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923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476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38325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163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507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465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0640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86409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12290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1043101" y="1988840"/>
            <a:ext cx="7315200" cy="715962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D4D4D"/>
                  </a:outerShdw>
                </a:effectLst>
              </a14:hiddenEffects>
            </a:ext>
          </a:extLst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altLang="ru-RU" sz="2000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</a:rPr>
              <a:t>Об опыте работы </a:t>
            </a:r>
            <a:br>
              <a:rPr lang="ru-RU" altLang="ru-RU" sz="2000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altLang="ru-RU" sz="2000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</a:rPr>
              <a:t>Администрации муниципального образования </a:t>
            </a:r>
            <a:br>
              <a:rPr lang="ru-RU" altLang="ru-RU" sz="2000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</a:rPr>
            </a:br>
            <a:r>
              <a:rPr lang="ru-RU" altLang="ru-RU" sz="2000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</a:rPr>
              <a:t>город Оленегорск с подведомственной территорией Мурманской области, направленной на обеспечение социальной поддержки ветеранов и пенсионеров</a:t>
            </a:r>
            <a:endParaRPr lang="ru-RU" altLang="ru-RU" sz="2000" b="1" spc="5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490" y="4581128"/>
            <a:ext cx="1325689" cy="1586408"/>
          </a:xfrm>
          <a:prstGeom prst="rect">
            <a:avLst/>
          </a:prstGeom>
        </p:spPr>
      </p:pic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1152735" y="3645024"/>
            <a:ext cx="73152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D4D4D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/>
            <a:r>
              <a:rPr lang="ru-RU" altLang="ru-RU" sz="2000" b="1" kern="0" dirty="0" smtClean="0">
                <a:latin typeface="Bookman Old Style" panose="02050604050505020204" pitchFamily="18" charset="0"/>
              </a:rPr>
              <a:t>Докладчик: Самарский Олег Григорьевич,</a:t>
            </a:r>
          </a:p>
          <a:p>
            <a:pPr algn="ctr"/>
            <a:r>
              <a:rPr lang="ru-RU" altLang="ru-RU" sz="2000" b="1" kern="0" dirty="0">
                <a:latin typeface="Bookman Old Style" panose="02050604050505020204" pitchFamily="18" charset="0"/>
              </a:rPr>
              <a:t>Глава города Оленегорска с подведомственной территорией</a:t>
            </a:r>
          </a:p>
        </p:txBody>
      </p:sp>
      <p:sp>
        <p:nvSpPr>
          <p:cNvPr id="11" name="Rectangle 4"/>
          <p:cNvSpPr txBox="1">
            <a:spLocks noChangeArrowheads="1"/>
          </p:cNvSpPr>
          <p:nvPr/>
        </p:nvSpPr>
        <p:spPr bwMode="auto">
          <a:xfrm>
            <a:off x="3182210" y="6302865"/>
            <a:ext cx="3256247" cy="357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D4D4D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Microsoft Sans Serif" pitchFamily="34" charset="0"/>
              </a:defRPr>
            </a:lvl9pPr>
          </a:lstStyle>
          <a:p>
            <a:pPr algn="ctr"/>
            <a:r>
              <a:rPr lang="ru-RU" altLang="ru-RU" sz="1800" b="1" kern="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Оленегорск</a:t>
            </a:r>
          </a:p>
          <a:p>
            <a:pPr algn="ctr"/>
            <a:r>
              <a:rPr lang="ru-RU" altLang="ru-RU" sz="1800" b="1" kern="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2014</a:t>
            </a:r>
            <a:endParaRPr lang="ru-RU" altLang="ru-RU" sz="1800" b="1" kern="0" dirty="0">
              <a:solidFill>
                <a:schemeClr val="tx1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3" b="10409"/>
          <a:stretch/>
        </p:blipFill>
        <p:spPr>
          <a:xfrm>
            <a:off x="529628" y="4581128"/>
            <a:ext cx="3011525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53"/>
          <a:stretch/>
        </p:blipFill>
        <p:spPr>
          <a:xfrm>
            <a:off x="6133810" y="4616075"/>
            <a:ext cx="2816092" cy="1693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67544" y="1268760"/>
            <a:ext cx="8208912" cy="41910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Муниципальным образованием проводится большая работа с собственниками торговых объектов по их оснащению средствами доступности. Уделяется постоянное внимание пожилым гражданам и инвалидам в части обслуживания их на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дому.</a:t>
            </a:r>
            <a:endParaRPr lang="ru-RU" sz="2000" dirty="0" smtClean="0">
              <a:solidFill>
                <a:schemeClr val="tx1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В рамках программы предусмотрена компенсация расходов на оплату проезда в государственные областные медицинские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организации (в </a:t>
            </a:r>
            <a:r>
              <a:rPr lang="ru-RU" sz="2000" dirty="0" err="1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т.ч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. на гемодиализ).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В 2014 году из средств местного бюджета запланировано и частично освоено 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570,0 тыс. рублей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. </a:t>
            </a:r>
            <a:endParaRPr lang="ru-RU" sz="2000" b="1" dirty="0" smtClean="0"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На оказание мер социальной поддержки почетным гражданам города Оленегорска в 2014 году предусмотрено 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320,0 тыс. руб.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146117"/>
            <a:ext cx="2026377" cy="1711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5012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340768"/>
            <a:ext cx="7694240" cy="1944216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В 2014 году уделено большое внимание приведению в надлежащее состояние излюбленных мест для отдыха горожан, в том числе и пожилых людей (сквер «Ветеранов», сквер «Надежда», сквер по ул. Советская, сквер «Космонавтики», сквер «Жизнь», сквер Ленинградского проспекта)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74348"/>
            <a:ext cx="3528392" cy="264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331" y="3571775"/>
            <a:ext cx="3528391" cy="264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249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3568" y="1344735"/>
            <a:ext cx="7694240" cy="41910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Впервые за многие годы уделено большое внимание благоустройству городских территорий в части установления скамеек для отдыха пожилых людей в общем количестве </a:t>
            </a:r>
            <a:r>
              <a:rPr lang="ru-RU" sz="2000" b="1" dirty="0"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55 шт. </a:t>
            </a:r>
            <a:endParaRPr lang="ru-RU" sz="2000" b="1" dirty="0" smtClean="0"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67" y="4675518"/>
            <a:ext cx="2435369" cy="1826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407" y="3299003"/>
            <a:ext cx="3611020" cy="2708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455" y="2762792"/>
            <a:ext cx="2400267" cy="1800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4675518"/>
            <a:ext cx="2421514" cy="1816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60" y="2762792"/>
            <a:ext cx="2435367" cy="1826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351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39552" y="1340768"/>
            <a:ext cx="7694240" cy="13681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В 2014 году ветеранам-участникам Великой отечественной войны был произведён ремонт 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четырёх 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квартир. До конца текущего года будут отремонтированы ещё 2 квартиры.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" r="3333"/>
          <a:stretch/>
        </p:blipFill>
        <p:spPr>
          <a:xfrm>
            <a:off x="4572000" y="3953705"/>
            <a:ext cx="3684896" cy="2587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953706"/>
            <a:ext cx="3528392" cy="2560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544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196752"/>
            <a:ext cx="7694240" cy="13681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Особой гордостью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Администрации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города является установка градообразующим предприятием ОАО «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Олкон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» новых современных уличных тренажёров (</a:t>
            </a:r>
            <a:r>
              <a:rPr lang="ru-RU" sz="2400" dirty="0" err="1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воркаутов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) в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парке аттракционов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для 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занятия спортом граждан всех возрастных категорий.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11" y="3933056"/>
            <a:ext cx="3530217" cy="2647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928142"/>
            <a:ext cx="3530216" cy="2647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087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196752"/>
            <a:ext cx="7694240" cy="1368152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Пожилые люди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- частые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гости и участники мероприятий, проходящих в учреждениях культуры муниципального образования.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Основные задачи учреждений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  – это создание оптимальных условий и поощрение социальной и творческой активности представителей этой категории населения, организация содержательного досуга, оказание адресной помощи в решении хозяйственно-бытовых вопросов. </a:t>
            </a:r>
          </a:p>
          <a:p>
            <a:pPr marL="0" indent="0">
              <a:buNone/>
            </a:pPr>
            <a:endParaRPr lang="ru-RU" sz="2000" dirty="0">
              <a:solidFill>
                <a:schemeClr val="accent4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993171"/>
            <a:ext cx="3415928" cy="2561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49"/>
          <a:stretch/>
        </p:blipFill>
        <p:spPr>
          <a:xfrm>
            <a:off x="4572000" y="4025432"/>
            <a:ext cx="3811436" cy="2529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2487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196752"/>
            <a:ext cx="7694240" cy="1368152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Излюбленные мероприятия,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проходящие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на базе Центра культуры и досуга «Полярная звезда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» :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концертно-развлекательная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программа «Мои года – моё богатство», посвященная Дню пожилых людей, </a:t>
            </a:r>
            <a:endParaRPr lang="ru-RU" sz="1600" dirty="0" smtClean="0">
              <a:solidFill>
                <a:schemeClr val="accent4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торжественный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концерт «Мы были, есть и будем!», посвященный Дню ветеранов органов внутренних дел и внутренних войск, </a:t>
            </a:r>
            <a:endParaRPr lang="ru-RU" sz="1600" dirty="0" smtClean="0">
              <a:solidFill>
                <a:schemeClr val="accent4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концертно-развлекательная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программа для ветеранов дошкольного образования «Есть только миг», </a:t>
            </a:r>
            <a:endParaRPr lang="ru-RU" sz="1600" dirty="0" smtClean="0">
              <a:solidFill>
                <a:schemeClr val="accent4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вечер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отдыха для членов </a:t>
            </a:r>
            <a:r>
              <a:rPr lang="ru-RU" sz="1600" dirty="0" err="1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Оленегорского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 отделения Общероссийской общественной организации «Дети войны».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149080"/>
            <a:ext cx="3227850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149080"/>
            <a:ext cx="3227850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251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39552" y="980728"/>
            <a:ext cx="7694240" cy="1368152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Ежегодно </a:t>
            </a:r>
            <a:r>
              <a:rPr lang="ru-RU" sz="2400" dirty="0" err="1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ЦКиД</a:t>
            </a:r>
            <a:r>
              <a:rPr lang="ru-RU" sz="24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 «Полярная звезда» организует вечера отдыха для пожилых людей, приуроченные к годовщинам разгрома немецко-фашистских войск в Заполярье и Победе в Великой Отечественной войне. Ежегодно организовываются выезды ветеранов на мемориальные мероприятия в Долину Славы.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4005064"/>
            <a:ext cx="3425957" cy="2569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258" y="4005065"/>
            <a:ext cx="3425957" cy="2569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902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196752"/>
            <a:ext cx="7694240" cy="1368152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Коллектив центра работает в тесном сотрудничестве с Советом  ветеранов войны и труда г. Оленегорска, отделением дневного пребывания пожилых граждан и инвалидов Комплексного центра социального обслуживания населения,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Оленегорским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 отделением Всероссийской общественной организации «Дети войны». Большую работу с этой категорией населения проводит  клуб «Домашний очаг». Участники клуба собираются на творческие вечера, приуроченные практически ко всем календарным праздникам.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914485"/>
            <a:ext cx="3635896" cy="2726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944406"/>
            <a:ext cx="3635896" cy="2726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776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052736"/>
            <a:ext cx="7694240" cy="1368152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Участники 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клуба собираются на творческие вечера, приуроченные практически ко всем календарным праздникам. Все мероприятия сопровождаются выставками работ декоративно-прикладного творчества, творческими выступлениями. К праздничным датам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ЦКиД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 проводит выездные концертные программы с участием творческих коллективов учреждения на базе Комплексного центра социального обслуживания населения, там же специалисты Центра культуры и досуга организуют тематические семинары и мастер-классы по вопросам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валеологии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 и декоративно-прикладному творчеству.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22" b="14478"/>
          <a:stretch/>
        </p:blipFill>
        <p:spPr>
          <a:xfrm>
            <a:off x="755576" y="4296611"/>
            <a:ext cx="3310712" cy="2316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6" t="29804" r="45037" b="32200"/>
          <a:stretch/>
        </p:blipFill>
        <p:spPr bwMode="auto">
          <a:xfrm>
            <a:off x="4572000" y="4353098"/>
            <a:ext cx="3586864" cy="2259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285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475656" y="1700808"/>
            <a:ext cx="6264696" cy="4191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lnSpc>
                <a:spcPct val="80000"/>
              </a:lnSpc>
              <a:buNone/>
            </a:pPr>
            <a:r>
              <a:rPr lang="ru-RU" altLang="ko-KR" sz="2800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  <a:ea typeface="굴림" pitchFamily="34" charset="-127"/>
              </a:rPr>
              <a:t>“Облегчи седому путь,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altLang="ko-KR" sz="2800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  <a:ea typeface="굴림" pitchFamily="34" charset="-127"/>
              </a:rPr>
              <a:t>Помоги хоть малость.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altLang="ko-KR" sz="2800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  <a:ea typeface="굴림" pitchFamily="34" charset="-127"/>
              </a:rPr>
              <a:t>Сам поймешь когда-нибудь,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altLang="ko-KR" sz="2800" b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  <a:ea typeface="굴림" pitchFamily="34" charset="-127"/>
              </a:rPr>
              <a:t>Что такое старость…”</a:t>
            </a:r>
          </a:p>
          <a:p>
            <a:pPr marL="0" indent="0" algn="r">
              <a:lnSpc>
                <a:spcPct val="80000"/>
              </a:lnSpc>
              <a:buNone/>
            </a:pPr>
            <a:r>
              <a:rPr lang="ru-RU" altLang="ko-KR" sz="2000" b="1" i="1" spc="50" dirty="0" err="1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  <a:ea typeface="굴림" pitchFamily="34" charset="-127"/>
              </a:rPr>
              <a:t>Насир</a:t>
            </a:r>
            <a:r>
              <a:rPr lang="ru-RU" altLang="ko-KR" sz="2000" b="1" i="1" spc="50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  <a:ea typeface="굴림" pitchFamily="34" charset="-127"/>
              </a:rPr>
              <a:t> </a:t>
            </a:r>
            <a:r>
              <a:rPr lang="ru-RU" altLang="ko-KR" sz="2000" b="1" i="1" spc="50" dirty="0" err="1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  <a:ea typeface="굴림" pitchFamily="34" charset="-127"/>
              </a:rPr>
              <a:t>Хосров</a:t>
            </a:r>
            <a:endParaRPr lang="ru-RU" altLang="ko-KR" sz="2000" b="1" i="1" spc="50" dirty="0" smtClean="0">
              <a:ln w="11430"/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anose="02050604050505020204" pitchFamily="18" charset="0"/>
              <a:ea typeface="굴림" pitchFamily="34" charset="-127"/>
            </a:endParaRPr>
          </a:p>
          <a:p>
            <a:pPr algn="ctr">
              <a:lnSpc>
                <a:spcPct val="80000"/>
              </a:lnSpc>
            </a:pPr>
            <a:endParaRPr lang="ru-RU" altLang="ru-RU" sz="2800" b="1" spc="50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49" b="7946"/>
          <a:stretch/>
        </p:blipFill>
        <p:spPr>
          <a:xfrm>
            <a:off x="1879600" y="4189863"/>
            <a:ext cx="5384800" cy="2437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8263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052736"/>
            <a:ext cx="7694240" cy="1368152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Людей старшего поколения - выходцев с Терского берега Мурманской области, постоянно проживающих в г. Оленегорске, объединяет </a:t>
            </a:r>
            <a:r>
              <a:rPr lang="ru-RU" sz="1800" b="1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клуб «Помор»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, работающий на базе Музея истории города и комбината, структурного подразделения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ЦКиД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 «Полярная звезда». </a:t>
            </a:r>
          </a:p>
          <a:p>
            <a:pPr marL="0" indent="457200" algn="just">
              <a:buNone/>
            </a:pP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Активная 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работа ведется на базе клуба </a:t>
            </a:r>
            <a:r>
              <a:rPr lang="ru-RU" sz="1800" b="1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«Земляки»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, объединяющего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оленегорцев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, неравнодушных к прошлому, настоящему и будущему своего родного города.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3"/>
          <a:stretch/>
        </p:blipFill>
        <p:spPr>
          <a:xfrm>
            <a:off x="755575" y="3645024"/>
            <a:ext cx="3770935" cy="2788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4" r="7492"/>
          <a:stretch/>
        </p:blipFill>
        <p:spPr bwMode="auto">
          <a:xfrm>
            <a:off x="4716016" y="3710547"/>
            <a:ext cx="3930556" cy="26570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710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196752"/>
            <a:ext cx="7694240" cy="1368152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Участники клубных формирований 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ЦКиД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 «Полярная звезда» принимают активное и результативное участие в областных мероприятиях. В текущем году </a:t>
            </a: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Юрий </a:t>
            </a:r>
            <a:r>
              <a:rPr lang="ru-RU" sz="1800" b="1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Сковородников 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стал участником областных фестивалей людей старшего поколения </a:t>
            </a:r>
            <a:r>
              <a:rPr lang="ru-RU" sz="1800" b="1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«Мы юности нашей верны»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, </a:t>
            </a:r>
            <a:r>
              <a:rPr lang="ru-RU" sz="1800" b="1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Анфиса Агеева 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завоевала Гран-при областного конкурса </a:t>
            </a:r>
            <a:r>
              <a:rPr lang="ru-RU" sz="1800" b="1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«Красотка пенсионного возраста»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3501008"/>
            <a:ext cx="3888432" cy="2916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6533"/>
          <a:stretch/>
        </p:blipFill>
        <p:spPr bwMode="auto">
          <a:xfrm>
            <a:off x="4579271" y="3574705"/>
            <a:ext cx="4025177" cy="28663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387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196752"/>
            <a:ext cx="7694240" cy="1368152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Волонтерами «</a:t>
            </a:r>
            <a:r>
              <a:rPr lang="ru-RU" sz="1800" dirty="0" err="1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Оленегорского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 добровольческого движения» реализуется социальный проект «Дом без одиночества», направленный на оказание адресной практической помощи одиноко проживающим пожилым людям. В этом году добровольцы приняли участие в региональной акции «Время добра», в ходе которой были проведены уборки и косметические ремонты в квартирах ветеранов ВОВ.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7" r="4023"/>
          <a:stretch/>
        </p:blipFill>
        <p:spPr>
          <a:xfrm>
            <a:off x="611560" y="3573016"/>
            <a:ext cx="3684896" cy="2725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7" y="3645253"/>
            <a:ext cx="3744563" cy="2647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2374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3568" y="1340768"/>
            <a:ext cx="7848872" cy="2448272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Люди пожилого возраста являются одной из приоритетных групп обслуживания в библиотеках города.</a:t>
            </a:r>
          </a:p>
          <a:p>
            <a:pPr marL="0" indent="457200" algn="just">
              <a:buNone/>
            </a:pP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На начало 2014 года было зарегистрировано </a:t>
            </a: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322 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пенсионера.  </a:t>
            </a:r>
          </a:p>
          <a:p>
            <a:pPr marL="0" indent="457200" algn="just">
              <a:buNone/>
            </a:pP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Ежедневное обслуживание ветеранов включает выдачу книг и периодики, индивидуальные беседы, справочно-информационное обслуживание с использованием электронных ресурсов.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2"/>
          <a:stretch/>
        </p:blipFill>
        <p:spPr>
          <a:xfrm>
            <a:off x="4788024" y="4148919"/>
            <a:ext cx="3744416" cy="2651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67" y="3975168"/>
            <a:ext cx="3760530" cy="2820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6081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39552" y="1196752"/>
            <a:ext cx="8064896" cy="3384376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Центральная городская библиотека вот уже четвертый год тесно сотрудничает с ЦСОН. Для обслуживаемых  ГОБУСОН «</a:t>
            </a:r>
            <a:r>
              <a:rPr lang="ru-RU" sz="1800" dirty="0" err="1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Оленегорская</a:t>
            </a: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  КЦСОН» за это время было проведено более 60 мероприятий.</a:t>
            </a:r>
          </a:p>
          <a:p>
            <a:pPr marL="0" indent="457200" algn="just">
              <a:buNone/>
            </a:pP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Большим успехом у ветеранов пользуется виртуальная экскурсия «Улицы нашего города». В ходе экскурсии представляются материалы, собранные в течение многих лет корреспондентами «Заполярной руды», «Мурманского вестника», а также материалы из книг </a:t>
            </a:r>
            <a:r>
              <a:rPr lang="ru-RU" sz="1800" dirty="0" err="1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А.Рыжова</a:t>
            </a: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, Т. Попович…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676" y="4005064"/>
            <a:ext cx="3846340" cy="2572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98" y="4055216"/>
            <a:ext cx="3707904" cy="2471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773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196752"/>
            <a:ext cx="7694240" cy="2376264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Библиотеки являются эффективными помощниками в ситуациях, когда пожилому человеку  необходима юридическая помощь. Большим подспорьем в деле правового просвещения являются бесплатные консультации штатного юрисконсульта. Наиболее часто пенсионеры обращаются  по вопросам семейного права, наследования, работы, ЖКХ и др. </a:t>
            </a:r>
          </a:p>
          <a:p>
            <a:pPr marL="0" indent="457200" algn="just">
              <a:buNone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В Оленегорске проходят семинары по проблемам ЖКХ, подготовлены буклеты и памятки соответствующей тематики -  «Что такое ЦОД», «Научись управлять своим домом», «Обзор Интернет-сайтов по ЖКХ», «Просто о ТСЖ» и «Азбука капитального ремонта».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6"/>
          <a:stretch/>
        </p:blipFill>
        <p:spPr>
          <a:xfrm>
            <a:off x="625602" y="3933056"/>
            <a:ext cx="3893975" cy="2664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703" y="3933056"/>
            <a:ext cx="3725063" cy="2651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6287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340768"/>
            <a:ext cx="7694240" cy="1728192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Самое большое количество мероприятий было запланировано и проведено в филиале библиотеки № 1 «Забота» - </a:t>
            </a: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специализированном филиале 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по обслуживанию ветеранов, людей с ограниченными физическими возможностями, родителей детей-инвалидов, безработных. Помещение библиотеки отремонтировано в рамках программы «Доступная среда». Сумма, затраченная из местного бюджета – 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417,5 тыс. рублей. </a:t>
            </a:r>
          </a:p>
          <a:p>
            <a:pPr marL="0" indent="457200" algn="just">
              <a:buNone/>
            </a:pPr>
            <a:endParaRPr lang="ru-RU" sz="1800" dirty="0">
              <a:solidFill>
                <a:schemeClr val="accent4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89040"/>
            <a:ext cx="3336032" cy="2502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3738477"/>
            <a:ext cx="3384376" cy="2550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376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196752"/>
            <a:ext cx="7694240" cy="2448272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В последние 4 года на базе Центров общественного доступа при библиотеках города организованы бесплатные курсы компьютерной грамотности «Компьютеру все возрасты покорны»  (филиал библиотеки №7) и «Компьютер с нуля» (Центральная городская библиотека). Цель - знакомство людей пожилого возраста с Интернетом и обучение основам компьютерной грамотности. В 2013 году было обучено 75 человек, проведено 156 занятий, посетили курсы 875 раз.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788841"/>
            <a:ext cx="3672408" cy="275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788841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3514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196752"/>
            <a:ext cx="7694240" cy="1368152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В 2014 году все библиотеки присоединились к общероссийской патриотической акции «Бессмертный полк» и бесплатно помогали жителям города в сканировании, оцифровке и оформлении портретов фронтовиков.</a:t>
            </a:r>
          </a:p>
          <a:p>
            <a:pPr marL="0" indent="457200" algn="just">
              <a:buNone/>
            </a:pPr>
            <a:r>
              <a:rPr lang="ru-RU" sz="18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Также в последние годы библиотеки бесплатно предоставляют возможность вести поиск информации о фронтовиках, родственниках, погибших или пропавших без вести в годы войны (через открытые в Интернете порталы, сайты архивов, базы данных).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7" y="3893076"/>
            <a:ext cx="3634715" cy="2725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79" y="3899470"/>
            <a:ext cx="3566993" cy="2675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5805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196752"/>
            <a:ext cx="7694240" cy="1368152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При работе с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пожилыми людьми и инвалидами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в муниципалитете вводятся новые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формы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и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методы. В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начале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2014 года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стартовала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обучающая программа Скандинавская ходьба «Ходите на здоровье». С февраля 2014 г.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на базе развлекательного центра «Сочи» проходят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турниры по боулингу «Главное - участие».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Проведен цикл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обучающих занятий для граждан пожилого возраста и инвалидов в рамках программы «Сбербанк всегда рядом».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1" r="1"/>
          <a:stretch/>
        </p:blipFill>
        <p:spPr>
          <a:xfrm>
            <a:off x="5545518" y="4221089"/>
            <a:ext cx="2901675" cy="2293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4"/>
          <a:stretch/>
        </p:blipFill>
        <p:spPr>
          <a:xfrm>
            <a:off x="539552" y="4221089"/>
            <a:ext cx="2901942" cy="2331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822" y="3933056"/>
            <a:ext cx="2085696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940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467543" y="1340768"/>
            <a:ext cx="8352928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>
              <a:buFontTx/>
              <a:buNone/>
            </a:pPr>
            <a:r>
              <a:rPr lang="ru-RU" sz="2000" kern="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На начало 2014 года в городе </a:t>
            </a:r>
            <a:r>
              <a:rPr lang="ru-RU" sz="2000" kern="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Оленегорске проживает </a:t>
            </a:r>
            <a:r>
              <a:rPr lang="ru-RU" sz="2000" b="1" kern="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29577 </a:t>
            </a:r>
            <a:r>
              <a:rPr lang="ru-RU" sz="2000" b="1" kern="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человек</a:t>
            </a:r>
            <a:r>
              <a:rPr lang="ru-RU" sz="2000" kern="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, из </a:t>
            </a:r>
            <a:r>
              <a:rPr lang="ru-RU" sz="2000" kern="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них: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u-RU" sz="2000" kern="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граждане </a:t>
            </a:r>
            <a:r>
              <a:rPr lang="ru-RU" sz="2000" kern="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пенсионного возраста – </a:t>
            </a:r>
            <a:r>
              <a:rPr lang="ru-RU" sz="2000" b="1" kern="0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9246 </a:t>
            </a:r>
            <a:r>
              <a:rPr lang="ru-RU" sz="2000" b="1" kern="0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человек</a:t>
            </a:r>
            <a:r>
              <a:rPr lang="ru-RU" sz="2000" kern="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, 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u-RU" sz="2000" kern="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ветераны </a:t>
            </a:r>
            <a:r>
              <a:rPr lang="ru-RU" sz="2000" kern="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войны (в том числе инвалиды) – </a:t>
            </a:r>
            <a:r>
              <a:rPr lang="ru-RU" sz="2000" b="1" kern="0" dirty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238 </a:t>
            </a:r>
            <a:r>
              <a:rPr lang="ru-RU" sz="2000" b="1" kern="0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человек</a:t>
            </a:r>
            <a:r>
              <a:rPr lang="ru-RU" sz="2000" kern="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, 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ru-RU" sz="2000" kern="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ветераны </a:t>
            </a:r>
            <a:r>
              <a:rPr lang="ru-RU" sz="2000" kern="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труда – </a:t>
            </a:r>
            <a:r>
              <a:rPr lang="ru-RU" sz="2000" b="1" kern="0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3400</a:t>
            </a:r>
            <a:r>
              <a:rPr lang="ru-RU" sz="2000" b="1" kern="0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2000" b="1" kern="0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</a:rPr>
              <a:t>человек</a:t>
            </a:r>
            <a:r>
              <a:rPr lang="ru-RU" sz="2000" kern="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.</a:t>
            </a:r>
            <a:endParaRPr lang="ru-RU" altLang="ru-RU" sz="2000" kern="0" dirty="0">
              <a:solidFill>
                <a:schemeClr val="tx1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239" y="3260348"/>
            <a:ext cx="2513406" cy="35256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8" b="6295"/>
          <a:stretch/>
        </p:blipFill>
        <p:spPr>
          <a:xfrm>
            <a:off x="536712" y="3300701"/>
            <a:ext cx="2681505" cy="1535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7" b="8560"/>
          <a:stretch/>
        </p:blipFill>
        <p:spPr>
          <a:xfrm>
            <a:off x="6060498" y="3260348"/>
            <a:ext cx="2618500" cy="1575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47"/>
          <a:stretch/>
        </p:blipFill>
        <p:spPr>
          <a:xfrm>
            <a:off x="528014" y="4919315"/>
            <a:ext cx="2655245" cy="1707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77"/>
          <a:stretch/>
        </p:blipFill>
        <p:spPr>
          <a:xfrm>
            <a:off x="6039187" y="4870939"/>
            <a:ext cx="2592288" cy="1756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166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39552" y="1340768"/>
            <a:ext cx="7694240" cy="1368152"/>
          </a:xfrm>
        </p:spPr>
        <p:txBody>
          <a:bodyPr/>
          <a:lstStyle/>
          <a:p>
            <a:pPr marL="0" indent="457200" algn="just">
              <a:buNone/>
            </a:pP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Таким образом, в муниципальном образовании город Оленегорск с подведомственной территорией оказывается всесторонняя поддержка ветеранов и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пенсионеров,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Bookman Old Style" panose="02050604050505020204" pitchFamily="18" charset="0"/>
              </a:rPr>
              <a:t>направленная на повышение качества их жизни.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717032"/>
            <a:ext cx="2195973" cy="21959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010831"/>
            <a:ext cx="2460921" cy="1770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5005024"/>
            <a:ext cx="2460921" cy="1634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3960" y="3069191"/>
            <a:ext cx="2361257" cy="1770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161" y="4815018"/>
            <a:ext cx="2546854" cy="1910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5122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16893" y="1556792"/>
            <a:ext cx="7315200" cy="195185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lnSpc>
                <a:spcPct val="80000"/>
              </a:lnSpc>
              <a:buNone/>
            </a:pPr>
            <a:r>
              <a:rPr lang="ru-RU" altLang="ko-KR" sz="6600" b="1" spc="50" dirty="0" smtClean="0">
                <a:ln w="11430"/>
                <a:solidFill>
                  <a:schemeClr val="bg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  <a:ea typeface="굴림" pitchFamily="34" charset="-127"/>
              </a:rPr>
              <a:t>Спасибо 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ru-RU" altLang="ko-KR" sz="6600" b="1" spc="50" dirty="0" smtClean="0">
                <a:ln w="11430"/>
                <a:solidFill>
                  <a:schemeClr val="bg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anose="02050604050505020204" pitchFamily="18" charset="0"/>
                <a:ea typeface="굴림" pitchFamily="34" charset="-127"/>
              </a:rPr>
              <a:t>за внимание!</a:t>
            </a:r>
            <a:endParaRPr lang="en-US" altLang="ru-RU" sz="6600" b="1" spc="50" dirty="0">
              <a:ln w="11430"/>
              <a:solidFill>
                <a:schemeClr val="bg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76"/>
          <a:stretch/>
        </p:blipFill>
        <p:spPr>
          <a:xfrm>
            <a:off x="2987824" y="3501008"/>
            <a:ext cx="3173338" cy="3089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5072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528" y="1196752"/>
            <a:ext cx="8568952" cy="1656184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Для повышения качества жизни и социальной  поддержки ветеранов труда, ветеранов войны и пенсионеров действует муниципальная программа  </a:t>
            </a:r>
            <a:endParaRPr lang="ru-RU" sz="2000" dirty="0" smtClean="0">
              <a:solidFill>
                <a:schemeClr val="tx1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ru-RU" sz="2000" b="1" i="1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«</a:t>
            </a:r>
            <a:r>
              <a:rPr lang="ru-RU" sz="2000" b="1" i="1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Обеспечение социальной поддержки граждан, улучшение качества жизни инвалидов муниципального образования город Оленегорск с подведомственной территорией»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на 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2014-2016 годы.</a:t>
            </a:r>
          </a:p>
          <a:p>
            <a:pPr marL="0" indent="0" algn="ctr">
              <a:lnSpc>
                <a:spcPct val="80000"/>
              </a:lnSpc>
              <a:buNone/>
            </a:pPr>
            <a:endParaRPr lang="ru-RU" altLang="ru-RU" sz="2000" dirty="0">
              <a:solidFill>
                <a:schemeClr val="tx1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005064"/>
            <a:ext cx="3283539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9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67544" y="1196752"/>
            <a:ext cx="8064896" cy="31683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В 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рамках 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подпрограммы 1 </a:t>
            </a:r>
            <a:r>
              <a:rPr lang="ru-RU" sz="2000" b="1" i="1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«Оказание социальной поддержки отдельным категориям граждан» </a:t>
            </a:r>
            <a:r>
              <a:rPr lang="ru-RU" sz="2000" i="1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на 2014-2016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 годы на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мероприятия, 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связанные с празднованием Победы в ВОВ и годовщине разгрома немецко-фашистских войск в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Заполярье, 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в бюджете города предусмотрено </a:t>
            </a:r>
            <a:r>
              <a:rPr lang="ru-RU" sz="2000" b="1" dirty="0"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425,0 тыс. рублей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. Для ветеранов войны и защитников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Заполярья 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организуются праздничные мероприятия, оказывается материальная помощь,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вручаются </a:t>
            </a:r>
            <a:r>
              <a:rPr lang="ru-RU" sz="200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подарки в виде продуктовых наборов. Аналогичные мероприятия запланированы на 2015 год. </a:t>
            </a:r>
          </a:p>
          <a:p>
            <a:pPr marL="0" indent="0" algn="just">
              <a:lnSpc>
                <a:spcPct val="80000"/>
              </a:lnSpc>
              <a:buNone/>
            </a:pPr>
            <a:endParaRPr lang="ru-RU" altLang="ru-RU" sz="2000" dirty="0">
              <a:solidFill>
                <a:schemeClr val="tx1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338912"/>
            <a:ext cx="3528392" cy="2346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9" t="9037" b="21325"/>
          <a:stretch/>
        </p:blipFill>
        <p:spPr>
          <a:xfrm>
            <a:off x="4788024" y="4333999"/>
            <a:ext cx="3705906" cy="2350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7240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196752"/>
            <a:ext cx="7704856" cy="31683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Достаточно востребованы в нашем городе мероприятия по выдаче талонов со скидкой на услуги посещения бани неработающим пенсионерам, ветеранам ВОВ, ветеранам боевых действий. На эти цели в 2014 году было направлено 1200 тыс. рублей.</a:t>
            </a:r>
            <a:endParaRPr lang="ru-RU" altLang="ru-RU" sz="2400" dirty="0">
              <a:solidFill>
                <a:schemeClr val="tx1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"/>
          <a:stretch/>
        </p:blipFill>
        <p:spPr>
          <a:xfrm>
            <a:off x="821620" y="3717033"/>
            <a:ext cx="3419497" cy="2346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20" b="6383"/>
          <a:stretch/>
        </p:blipFill>
        <p:spPr>
          <a:xfrm>
            <a:off x="4788023" y="3717033"/>
            <a:ext cx="3634755" cy="2279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4744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196752"/>
            <a:ext cx="7704856" cy="31683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 Для поддержки пенсионеров Администрацией города достигнута  договоренности с хлебопекарней «Колос» (ИП </a:t>
            </a:r>
            <a:r>
              <a:rPr lang="ru-RU" sz="2800" dirty="0" err="1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Пасекова</a:t>
            </a:r>
            <a:r>
              <a:rPr lang="ru-RU" sz="280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 Л.В.) о продаже хлеба по льготным ценам.</a:t>
            </a:r>
            <a:endParaRPr lang="ru-RU" altLang="ru-RU" sz="2800" dirty="0">
              <a:solidFill>
                <a:schemeClr val="tx1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8" r="13473"/>
          <a:stretch/>
        </p:blipFill>
        <p:spPr>
          <a:xfrm>
            <a:off x="719706" y="3751900"/>
            <a:ext cx="3528392" cy="2728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733339"/>
            <a:ext cx="3672408" cy="275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8282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46323" y="1124744"/>
            <a:ext cx="7992888" cy="41910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190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За последние годы муниципальным образованием проведена большая работа по обеспечению доступности социальных объектов </a:t>
            </a:r>
            <a:r>
              <a:rPr lang="ru-RU" sz="19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для различных </a:t>
            </a:r>
            <a:r>
              <a:rPr lang="ru-RU" sz="1900" dirty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групп инвалидов и маломобильных групп населения. Установлен современный подъёмник в МДЦ «Полярная звезда», обустроены пандусами входные группы библиотек, аптек, магазины, здание Администрации </a:t>
            </a:r>
            <a:r>
              <a:rPr lang="ru-RU" sz="19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города. </a:t>
            </a:r>
            <a:r>
              <a:rPr lang="ru-RU" sz="19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Также новым крыльцом и пандусом оборудован вход в помещение, где располагаются  </a:t>
            </a:r>
            <a:r>
              <a:rPr lang="ru-RU" sz="1900" dirty="0" err="1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Оленегорская</a:t>
            </a:r>
            <a:r>
              <a:rPr lang="ru-RU" sz="19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 городская общественная организация Всероссийского общества инвалидов и городской Совет ветеранов войны, труда и правоохранительных органов. </a:t>
            </a:r>
            <a:endParaRPr lang="ru-RU" altLang="ru-RU" sz="1900" dirty="0">
              <a:solidFill>
                <a:schemeClr val="tx1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6"/>
          <a:stretch/>
        </p:blipFill>
        <p:spPr>
          <a:xfrm>
            <a:off x="3308350" y="4533843"/>
            <a:ext cx="2750345" cy="1967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54" y="4509120"/>
            <a:ext cx="2623840" cy="1967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666" y="4515282"/>
            <a:ext cx="2831151" cy="1882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423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11560" y="1340768"/>
            <a:ext cx="7694240" cy="41910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В рамках подпрограммы 2 </a:t>
            </a:r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«Доступная среда в муниципальном образовании город Оленегорск с подведомственной территорией» 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на 2014-2016 годы запланированы мероприятия по ремонту и дооборудованию спортивных объектов Муниципального учреждения спорта "Учебно-спортивный центр" для занятий адаптивной физкультурой.</a:t>
            </a:r>
          </a:p>
          <a:p>
            <a:pPr marL="0" indent="0" algn="just">
              <a:buNone/>
            </a:pP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Размер </a:t>
            </a:r>
            <a:r>
              <a:rPr lang="ru-RU" sz="2000" dirty="0" err="1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софинансирования</a:t>
            </a:r>
            <a:r>
              <a:rPr lang="ru-RU" sz="2000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 из местного бюджета - </a:t>
            </a:r>
            <a:r>
              <a:rPr lang="ru-RU" sz="2000" b="1" dirty="0" smtClean="0">
                <a:solidFill>
                  <a:schemeClr val="bg2">
                    <a:lumMod val="75000"/>
                  </a:schemeClr>
                </a:solidFill>
                <a:latin typeface="Bookman Old Style" panose="02050604050505020204" pitchFamily="18" charset="0"/>
              </a:rPr>
              <a:t>1000,0 тыс. рублей. </a:t>
            </a:r>
            <a:endParaRPr lang="ru-RU" altLang="ru-RU" sz="2000" b="1" dirty="0">
              <a:solidFill>
                <a:schemeClr val="bg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314866"/>
            <a:ext cx="3168352" cy="2376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314866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571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">
  <a:themeElements>
    <a:clrScheme name="">
      <a:dk1>
        <a:srgbClr val="777777"/>
      </a:dk1>
      <a:lt1>
        <a:srgbClr val="FFFFFF"/>
      </a:lt1>
      <a:dk2>
        <a:srgbClr val="777777"/>
      </a:dk2>
      <a:lt2>
        <a:srgbClr val="0571CB"/>
      </a:lt2>
      <a:accent1>
        <a:srgbClr val="04A0EE"/>
      </a:accent1>
      <a:accent2>
        <a:srgbClr val="47C1FE"/>
      </a:accent2>
      <a:accent3>
        <a:srgbClr val="FFFFFF"/>
      </a:accent3>
      <a:accent4>
        <a:srgbClr val="656565"/>
      </a:accent4>
      <a:accent5>
        <a:srgbClr val="AACDF5"/>
      </a:accent5>
      <a:accent6>
        <a:srgbClr val="3FAFE6"/>
      </a:accent6>
      <a:hlink>
        <a:srgbClr val="6AD7FE"/>
      </a:hlink>
      <a:folHlink>
        <a:srgbClr val="D5D5D5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POWERP~1</Template>
  <TotalTime>845</TotalTime>
  <Words>1547</Words>
  <Application>Microsoft Office PowerPoint</Application>
  <PresentationFormat>Экран (4:3)</PresentationFormat>
  <Paragraphs>89</Paragraphs>
  <Slides>31</Slides>
  <Notes>31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powerpoint-template</vt:lpstr>
      <vt:lpstr>Об опыте работы  Администрации муниципального образования  город Оленегорск с подведомственной территорией Мурманской области, направленной на обеспечение социальной поддержки ветеранов и пенсионеров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master</dc:title>
  <dc:creator>Оксана</dc:creator>
  <cp:lastModifiedBy>Соболева Оксана</cp:lastModifiedBy>
  <cp:revision>77</cp:revision>
  <dcterms:created xsi:type="dcterms:W3CDTF">2014-09-03T16:00:56Z</dcterms:created>
  <dcterms:modified xsi:type="dcterms:W3CDTF">2014-09-05T10:32:46Z</dcterms:modified>
</cp:coreProperties>
</file>